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0"/>
  </p:notesMasterIdLst>
  <p:sldIdLst>
    <p:sldId id="256" r:id="rId3"/>
    <p:sldId id="976" r:id="rId4"/>
    <p:sldId id="2971" r:id="rId5"/>
    <p:sldId id="2983" r:id="rId6"/>
    <p:sldId id="2984" r:id="rId7"/>
    <p:sldId id="2985" r:id="rId8"/>
    <p:sldId id="2972" r:id="rId9"/>
    <p:sldId id="1077" r:id="rId10"/>
    <p:sldId id="2973" r:id="rId11"/>
    <p:sldId id="2974" r:id="rId12"/>
    <p:sldId id="2975" r:id="rId13"/>
    <p:sldId id="2978" r:id="rId14"/>
    <p:sldId id="2979" r:id="rId15"/>
    <p:sldId id="2981" r:id="rId16"/>
    <p:sldId id="2982" r:id="rId17"/>
    <p:sldId id="2917" r:id="rId18"/>
    <p:sldId id="2912" r:id="rId19"/>
    <p:sldId id="2980" r:id="rId20"/>
    <p:sldId id="2976" r:id="rId21"/>
    <p:sldId id="2977" r:id="rId22"/>
    <p:sldId id="2945" r:id="rId23"/>
    <p:sldId id="1059" r:id="rId24"/>
    <p:sldId id="1053" r:id="rId25"/>
    <p:sldId id="915" r:id="rId26"/>
    <p:sldId id="1050" r:id="rId27"/>
    <p:sldId id="1060" r:id="rId28"/>
    <p:sldId id="1061" r:id="rId29"/>
    <p:sldId id="991" r:id="rId30"/>
    <p:sldId id="1071" r:id="rId31"/>
    <p:sldId id="1062" r:id="rId32"/>
    <p:sldId id="1063" r:id="rId33"/>
    <p:sldId id="1064" r:id="rId34"/>
    <p:sldId id="1070" r:id="rId35"/>
    <p:sldId id="1065" r:id="rId36"/>
    <p:sldId id="265" r:id="rId37"/>
    <p:sldId id="1069" r:id="rId38"/>
    <p:sldId id="959" r:id="rId39"/>
    <p:sldId id="980" r:id="rId40"/>
    <p:sldId id="986" r:id="rId41"/>
    <p:sldId id="988" r:id="rId42"/>
    <p:sldId id="1066" r:id="rId43"/>
    <p:sldId id="1067" r:id="rId44"/>
    <p:sldId id="1068" r:id="rId45"/>
    <p:sldId id="989" r:id="rId46"/>
    <p:sldId id="1058" r:id="rId47"/>
    <p:sldId id="990" r:id="rId48"/>
    <p:sldId id="987" r:id="rId49"/>
    <p:sldId id="992" r:id="rId50"/>
    <p:sldId id="994" r:id="rId51"/>
    <p:sldId id="993" r:id="rId52"/>
    <p:sldId id="996" r:id="rId53"/>
    <p:sldId id="995" r:id="rId54"/>
    <p:sldId id="979" r:id="rId55"/>
    <p:sldId id="981" r:id="rId56"/>
    <p:sldId id="997" r:id="rId57"/>
    <p:sldId id="998" r:id="rId58"/>
    <p:sldId id="999" r:id="rId59"/>
    <p:sldId id="982" r:id="rId60"/>
    <p:sldId id="1054" r:id="rId61"/>
    <p:sldId id="1055" r:id="rId62"/>
    <p:sldId id="1056" r:id="rId63"/>
    <p:sldId id="1057" r:id="rId64"/>
    <p:sldId id="1001" r:id="rId65"/>
    <p:sldId id="983" r:id="rId66"/>
    <p:sldId id="472" r:id="rId67"/>
    <p:sldId id="1002" r:id="rId68"/>
    <p:sldId id="944" r:id="rId69"/>
    <p:sldId id="968" r:id="rId70"/>
    <p:sldId id="946" r:id="rId71"/>
    <p:sldId id="1076" r:id="rId72"/>
    <p:sldId id="947" r:id="rId73"/>
    <p:sldId id="284" r:id="rId74"/>
    <p:sldId id="984" r:id="rId75"/>
    <p:sldId id="1003" r:id="rId76"/>
    <p:sldId id="897" r:id="rId77"/>
    <p:sldId id="293" r:id="rId78"/>
    <p:sldId id="901" r:id="rId79"/>
    <p:sldId id="895" r:id="rId80"/>
    <p:sldId id="263" r:id="rId81"/>
    <p:sldId id="1074" r:id="rId82"/>
    <p:sldId id="1073" r:id="rId83"/>
    <p:sldId id="1075" r:id="rId84"/>
    <p:sldId id="1072" r:id="rId85"/>
    <p:sldId id="932" r:id="rId86"/>
    <p:sldId id="937" r:id="rId87"/>
    <p:sldId id="935" r:id="rId88"/>
    <p:sldId id="933" r:id="rId89"/>
    <p:sldId id="934" r:id="rId90"/>
    <p:sldId id="260" r:id="rId91"/>
    <p:sldId id="938" r:id="rId92"/>
    <p:sldId id="474" r:id="rId93"/>
    <p:sldId id="484" r:id="rId94"/>
    <p:sldId id="931" r:id="rId95"/>
    <p:sldId id="930" r:id="rId96"/>
    <p:sldId id="282" r:id="rId97"/>
    <p:sldId id="920" r:id="rId98"/>
    <p:sldId id="307" r:id="rId99"/>
    <p:sldId id="925" r:id="rId100"/>
    <p:sldId id="349" r:id="rId101"/>
    <p:sldId id="1051" r:id="rId102"/>
    <p:sldId id="1052" r:id="rId103"/>
    <p:sldId id="924" r:id="rId104"/>
    <p:sldId id="268" r:id="rId105"/>
    <p:sldId id="1005" r:id="rId106"/>
    <p:sldId id="985" r:id="rId107"/>
    <p:sldId id="1004" r:id="rId108"/>
    <p:sldId id="974" r:id="rId10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89214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9802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79599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4058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3355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14810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126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8721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94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4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hyperlink" Target="https://youtu.be/NmWwRmvjAE8?t=1037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9.png"/><Relationship Id="rId4" Type="http://schemas.openxmlformats.org/officeDocument/2006/relationships/image" Target="../media/image188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196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9.jpeg"/><Relationship Id="rId7" Type="http://schemas.openxmlformats.org/officeDocument/2006/relationships/image" Target="../media/image21.jpeg"/><Relationship Id="rId2" Type="http://schemas.openxmlformats.org/officeDocument/2006/relationships/hyperlink" Target="https://en.wikipedia.org/wiki/Alonzo_Church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lfred_Tarski" TargetMode="External"/><Relationship Id="rId11" Type="http://schemas.openxmlformats.org/officeDocument/2006/relationships/hyperlink" Target="https://en.wikipedia.org/wiki/Charles_Sanders_Peirce" TargetMode="External"/><Relationship Id="rId5" Type="http://schemas.openxmlformats.org/officeDocument/2006/relationships/image" Target="../media/image20.jpeg"/><Relationship Id="rId10" Type="http://schemas.openxmlformats.org/officeDocument/2006/relationships/image" Target="../media/image23.jpeg"/><Relationship Id="rId4" Type="http://schemas.openxmlformats.org/officeDocument/2006/relationships/hyperlink" Target="https://en.wikipedia.org/wiki/Stephen_Cole_Kleene" TargetMode="External"/><Relationship Id="rId9" Type="http://schemas.openxmlformats.org/officeDocument/2006/relationships/hyperlink" Target="https://en.wikipedia.org/wiki/Dana_Scot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Sanders_Peirce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#cite_note-B&#252;ningLettmann1999-1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technologynetworks.com/neuroscience/news/the-jennifer-aniston-neuron-study-backs-existence-of-concept-neurons-336345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hyperlink" Target="https://www.kellogg.northwestern.edu/faculty/directory/cerf_moran.aspx" TargetMode="External"/><Relationship Id="rId4" Type="http://schemas.openxmlformats.org/officeDocument/2006/relationships/hyperlink" Target="https://youtu.be/EVj3sU37gdI?t=132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lo.conicyt.cl/scielo.php?script=sci_arttext&amp;pid=S0716-9760200300010000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hyperlink" Target="https://youtu.be/j2m5YMnHvQQ" TargetMode="External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tiff"/><Relationship Id="rId4" Type="http://schemas.openxmlformats.org/officeDocument/2006/relationships/hyperlink" Target="http://vectorstock.com/1959084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youtu.be/zxAV_Re4OWA?t=23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www.marinetraffic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Henri_Poincar%C3%A9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youtu.be/xgyMY9w7-ew?t=278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Henri_Poincar%C3%A9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eg"/><Relationship Id="rId11" Type="http://schemas.openxmlformats.org/officeDocument/2006/relationships/image" Target="../media/image83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80.jpeg"/><Relationship Id="rId9" Type="http://schemas.openxmlformats.org/officeDocument/2006/relationships/hyperlink" Target="https://georgelakoff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vS2K06dg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104.gif"/><Relationship Id="rId4" Type="http://schemas.openxmlformats.org/officeDocument/2006/relationships/image" Target="../media/image101.gif"/><Relationship Id="rId9" Type="http://schemas.openxmlformats.org/officeDocument/2006/relationships/hyperlink" Target="http://info.cern.ch/hypertext/WWW/TheProject.html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110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109.png"/><Relationship Id="rId5" Type="http://schemas.openxmlformats.org/officeDocument/2006/relationships/image" Target="../media/image107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106.png"/><Relationship Id="rId9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hyperlink" Target="https://youtu.be/4ow0Qwhy1-c?t=22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v9NEXX1VH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youtu.be/V10hzjgoklA?t=2281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33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27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32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30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9.png"/><Relationship Id="rId23" Type="http://schemas.openxmlformats.org/officeDocument/2006/relationships/image" Target="../media/image131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8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34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5.png"/><Relationship Id="rId14" Type="http://schemas.microsoft.com/office/2007/relationships/diagramDrawing" Target="../diagrams/drawing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youtu.be/zxAV_Re4OWA?t=239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7.jpe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36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37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80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4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hyperlink" Target="https://en.wikipedia.org/wiki/Henri_Poincar%C3%A9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2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0.tif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4.png"/><Relationship Id="rId4" Type="http://schemas.openxmlformats.org/officeDocument/2006/relationships/hyperlink" Target="https://youtu.be/oZrZlx2fmcM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7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79.png"/><Relationship Id="rId4" Type="http://schemas.openxmlformats.org/officeDocument/2006/relationships/image" Target="../media/image176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8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8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5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The Sources of these Ideas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5F9F476-33C0-3C49-BE69-BECBD65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48" y="1389837"/>
            <a:ext cx="1622472" cy="21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F9DE-0C0E-6D47-A88C-E415479241BD}"/>
              </a:ext>
            </a:extLst>
          </p:cNvPr>
          <p:cNvSpPr txBox="1"/>
          <p:nvPr/>
        </p:nvSpPr>
        <p:spPr>
          <a:xfrm>
            <a:off x="2045130" y="3604666"/>
            <a:ext cx="1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2"/>
              </a:rPr>
              <a:t>Alonzo Church</a:t>
            </a:r>
            <a:endParaRPr lang="en-TW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5080F61-EED2-1F49-95FF-C4FFBA5A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26" y="1367298"/>
            <a:ext cx="1523984" cy="2168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1978C-7C28-5147-8BE6-0C465978752B}"/>
              </a:ext>
            </a:extLst>
          </p:cNvPr>
          <p:cNvSpPr txBox="1"/>
          <p:nvPr/>
        </p:nvSpPr>
        <p:spPr>
          <a:xfrm>
            <a:off x="3608579" y="3575723"/>
            <a:ext cx="193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Stephen Cole Kleene</a:t>
            </a:r>
            <a:endParaRPr lang="en-TW" dirty="0"/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AC7040B6-84B6-7741-9478-472D8410F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96" r="31836"/>
          <a:stretch/>
        </p:blipFill>
        <p:spPr>
          <a:xfrm>
            <a:off x="5586847" y="1367298"/>
            <a:ext cx="1535804" cy="216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BDEEC-BEF5-D842-BBB9-6D57CBBFE448}"/>
              </a:ext>
            </a:extLst>
          </p:cNvPr>
          <p:cNvSpPr txBox="1"/>
          <p:nvPr/>
        </p:nvSpPr>
        <p:spPr>
          <a:xfrm>
            <a:off x="5704441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Alfred Tarski</a:t>
            </a:r>
            <a:endParaRPr lang="en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256A-2FC9-6647-8265-D15A0DB84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23" y="1367298"/>
            <a:ext cx="1673708" cy="2168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BC323-9D33-2D43-A8A4-3964968BCEE9}"/>
              </a:ext>
            </a:extLst>
          </p:cNvPr>
          <p:cNvSpPr txBox="1"/>
          <p:nvPr/>
        </p:nvSpPr>
        <p:spPr>
          <a:xfrm>
            <a:off x="7556569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Dana Scott</a:t>
            </a:r>
            <a:endParaRPr lang="en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Charles Sanders Pierce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766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Charles Sanders Pierce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82B04-FEA9-A442-A3F8-95C34F34EA58}"/>
              </a:ext>
            </a:extLst>
          </p:cNvPr>
          <p:cNvSpPr txBox="1"/>
          <p:nvPr/>
        </p:nvSpPr>
        <p:spPr>
          <a:xfrm>
            <a:off x="2714521" y="3311127"/>
            <a:ext cx="4936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 operator is also known as </a:t>
            </a:r>
            <a:r>
              <a:rPr lang="en-US" sz="2000" b="1" dirty="0"/>
              <a:t>Peirce's arrow</a:t>
            </a:r>
            <a:r>
              <a:rPr lang="en-US" sz="2000" dirty="0"/>
              <a:t>—</a:t>
            </a:r>
            <a:r>
              <a:rPr lang="en-US" sz="2000" dirty="0">
                <a:hlinkClick r:id="rId3" tooltip="Charles Sanders Peirce"/>
              </a:rPr>
              <a:t>Charles Sanders Peirce</a:t>
            </a:r>
            <a:r>
              <a:rPr lang="en-US" sz="2000" dirty="0"/>
              <a:t> introduced the symbol ↓ for it,</a:t>
            </a:r>
            <a:r>
              <a:rPr lang="en-US" sz="2000" baseline="30000" dirty="0">
                <a:hlinkClick r:id="rId4"/>
              </a:rPr>
              <a:t>[1]</a:t>
            </a:r>
            <a:r>
              <a:rPr lang="en-US" sz="2000" dirty="0"/>
              <a:t> </a:t>
            </a:r>
            <a:endParaRPr lang="en-TW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748E6D-7354-7644-A296-CC114582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51" y="1500899"/>
            <a:ext cx="2197521" cy="159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5E92-CB76-D340-92A9-1EF1B368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08" y="1517198"/>
            <a:ext cx="2545574" cy="1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F39A5CD-9DB8-784E-9B8A-6C803C3C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43" y="1281610"/>
            <a:ext cx="3161205" cy="25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7DC-13F8-AC4D-AC10-96D0FFC4EE56}"/>
              </a:ext>
            </a:extLst>
          </p:cNvPr>
          <p:cNvSpPr txBox="1"/>
          <p:nvPr/>
        </p:nvSpPr>
        <p:spPr>
          <a:xfrm>
            <a:off x="1333195" y="437501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4"/>
              </a:rPr>
              <a:t>Google Talk 2018</a:t>
            </a:r>
            <a:r>
              <a:rPr lang="en-TW" dirty="0"/>
              <a:t> by  </a:t>
            </a:r>
            <a:r>
              <a:rPr lang="en-TW" dirty="0">
                <a:hlinkClick r:id="rId5"/>
              </a:rPr>
              <a:t>Moran Cerf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3C317-91EC-7941-86F8-2966CC64E47B}"/>
              </a:ext>
            </a:extLst>
          </p:cNvPr>
          <p:cNvSpPr txBox="1"/>
          <p:nvPr/>
        </p:nvSpPr>
        <p:spPr>
          <a:xfrm>
            <a:off x="6315019" y="39446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The web report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774A884-FAA1-034C-BB27-53D11BC0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0" y="1435498"/>
            <a:ext cx="4316719" cy="28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148048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under a Biological/Economic Control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1155038" y="4299234"/>
            <a:ext cx="6833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3"/>
              </a:rPr>
              <a:t>From autopoiesis to neurophenomenology: </a:t>
            </a:r>
            <a:br>
              <a:rPr lang="en-US" sz="1000" b="1" dirty="0">
                <a:hlinkClick r:id="rId3"/>
              </a:rPr>
            </a:br>
            <a:r>
              <a:rPr lang="en-US" sz="1000" b="1" dirty="0">
                <a:hlinkClick r:id="rId3"/>
              </a:rPr>
              <a:t>Francisco Varela's exploration of the biophysics of being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DAVID RUDRAUF, ANTOINE LUTZ, DIEGO COSMELLI, JEAN-PHILIPPE LACHAUX, and MICHEL LE VAN QUYEN</a:t>
            </a:r>
            <a:endParaRPr lang="en-TW" sz="1000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AF4F309-1B20-354F-9732-D61062B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20" y="1499019"/>
            <a:ext cx="5553959" cy="27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bstract Interpretation for Program Verification (ft. Viktor Kuncak) -  YouTube">
            <a:hlinkClick r:id="rId5"/>
            <a:extLst>
              <a:ext uri="{FF2B5EF4-FFF2-40B4-BE49-F238E27FC236}">
                <a16:creationId xmlns:a16="http://schemas.microsoft.com/office/drawing/2014/main" id="{9F0CF51D-5939-2B4D-B75F-DB349FD5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219" y="1168089"/>
            <a:ext cx="1952886" cy="1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39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Serve as the Control Plane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 Policies according to high level objectives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roles protected by tech not by political influence only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43787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 as the Data Plane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Resources governed by Configurable Policies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Security-sensitive infrastructure that assigns traceable responsibilities to persons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2932769" y="4663217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688" y="153047"/>
            <a:ext cx="598624" cy="8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455" y="134849"/>
            <a:ext cx="762061" cy="7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67397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0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Concrete Activities in Daily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011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This lecture requiries reader to related and compare multiple fields of concepts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Explain the computing process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766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0D7DF62-0E61-8447-929E-F2313A55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62" y="1153683"/>
            <a:ext cx="5189272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81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Recursion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874613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3D1F-2E61-DA4F-AEC9-8D19E20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1" y="1417878"/>
            <a:ext cx="3955894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B76A18B-713C-1547-8578-9FE364594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405" y="1417878"/>
            <a:ext cx="395589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51EC-84F0-964E-AB25-787ECA3F4FBA}"/>
              </a:ext>
            </a:extLst>
          </p:cNvPr>
          <p:cNvSpPr txBox="1"/>
          <p:nvPr/>
        </p:nvSpPr>
        <p:spPr>
          <a:xfrm>
            <a:off x="4974702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6729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45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0305310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4931</TotalTime>
  <Words>3718</Words>
  <Application>Microsoft Macintosh PowerPoint</Application>
  <PresentationFormat>On-screen Show (16:9)</PresentationFormat>
  <Paragraphs>675</Paragraphs>
  <Slides>107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8" baseType="lpstr">
      <vt:lpstr>Adobe 繁黑體 Std B</vt:lpstr>
      <vt:lpstr>Exo 2</vt:lpstr>
      <vt:lpstr>Roboto Condensed Light</vt:lpstr>
      <vt:lpstr>华文细黑</vt:lpstr>
      <vt:lpstr>STXinwei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Recursion, Continuation, and CICD/DevOps Week 07</vt:lpstr>
      <vt:lpstr>PowerPoint Presentation</vt:lpstr>
      <vt:lpstr>Abstract Specification</vt:lpstr>
      <vt:lpstr>How to Think Mathematically?</vt:lpstr>
      <vt:lpstr>Is Math Invented or Discovered?</vt:lpstr>
      <vt:lpstr>Is Recursion Invented or Discovered?</vt:lpstr>
      <vt:lpstr>Computational Operations on Paper</vt:lpstr>
      <vt:lpstr>Metaphors and Story 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Biology and Physiology</vt:lpstr>
      <vt:lpstr>Industrial and World Dynamics</vt:lpstr>
      <vt:lpstr>NsM under a Biological/Economic Control System</vt:lpstr>
      <vt:lpstr>Abstraction</vt:lpstr>
      <vt:lpstr>Reserved Names and Constants in Sciences</vt:lpstr>
      <vt:lpstr>Computable Logic and Types of “Birds”</vt:lpstr>
      <vt:lpstr>The Names of Birds (Functions)</vt:lpstr>
      <vt:lpstr>Concrete Activities in Daily Workflow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873</cp:revision>
  <dcterms:modified xsi:type="dcterms:W3CDTF">2020-10-24T16:27:24Z</dcterms:modified>
</cp:coreProperties>
</file>